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embeddedFontLst>
    <p:embeddedFont>
      <p:font typeface="Calibri" panose="020F0502020204030204" pitchFamily="34" charset="0"/>
      <p:regular r:id="rId11"/>
      <p:bold r:id="rId12"/>
      <p:italic r:id="rId13"/>
      <p:boldItalic r:id="rId14"/>
    </p:embeddedFont>
    <p:embeddedFont>
      <p:font typeface="Calibri Light" panose="020F0302020204030204" pitchFamily="34" charset="0"/>
      <p:regular r:id="rId15"/>
      <p:italic r:id="rId16"/>
    </p:embeddedFont>
    <p:embeddedFont>
      <p:font typeface="Montserrat" panose="00000500000000000000" pitchFamily="2" charset="0"/>
      <p:regular r:id="rId17"/>
      <p:bold r:id="rId18"/>
      <p:italic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03FED-DF15-4D7E-BF7C-1BCFD84E66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091DCDA-9283-45F0-9FB4-B04F01135E8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5B1EB5F-6F21-462B-B606-CDC2CC336526}"/>
              </a:ext>
            </a:extLst>
          </p:cNvPr>
          <p:cNvSpPr>
            <a:spLocks noGrp="1"/>
          </p:cNvSpPr>
          <p:nvPr>
            <p:ph type="dt" sz="half" idx="10"/>
          </p:nvPr>
        </p:nvSpPr>
        <p:spPr/>
        <p:txBody>
          <a:bodyPr/>
          <a:lstStyle/>
          <a:p>
            <a:fld id="{1BB3A9BB-240D-4AE5-A2A6-0922E84F16D2}" type="datetimeFigureOut">
              <a:rPr lang="en-US" smtClean="0"/>
              <a:t>4/23/2020</a:t>
            </a:fld>
            <a:endParaRPr lang="en-US"/>
          </a:p>
        </p:txBody>
      </p:sp>
      <p:sp>
        <p:nvSpPr>
          <p:cNvPr id="5" name="Footer Placeholder 4">
            <a:extLst>
              <a:ext uri="{FF2B5EF4-FFF2-40B4-BE49-F238E27FC236}">
                <a16:creationId xmlns:a16="http://schemas.microsoft.com/office/drawing/2014/main" id="{FD90EAA3-904C-4512-83E7-83247F26B7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E011AD-754B-40A1-8CA3-6076281379CB}"/>
              </a:ext>
            </a:extLst>
          </p:cNvPr>
          <p:cNvSpPr>
            <a:spLocks noGrp="1"/>
          </p:cNvSpPr>
          <p:nvPr>
            <p:ph type="sldNum" sz="quarter" idx="12"/>
          </p:nvPr>
        </p:nvSpPr>
        <p:spPr/>
        <p:txBody>
          <a:bodyPr/>
          <a:lstStyle/>
          <a:p>
            <a:fld id="{8F2C73E5-2FD0-4940-9428-D7EAB97A7DBC}" type="slidenum">
              <a:rPr lang="en-US" smtClean="0"/>
              <a:t>‹#›</a:t>
            </a:fld>
            <a:endParaRPr lang="en-US"/>
          </a:p>
        </p:txBody>
      </p:sp>
    </p:spTree>
    <p:extLst>
      <p:ext uri="{BB962C8B-B14F-4D97-AF65-F5344CB8AC3E}">
        <p14:creationId xmlns:p14="http://schemas.microsoft.com/office/powerpoint/2010/main" val="4152019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88BFF-C0D5-4E4C-8C5B-17476D37E3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FD37666-746C-4925-A563-64282CE3256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E2C2BE-6CE9-4B63-A0C5-83246A864F79}"/>
              </a:ext>
            </a:extLst>
          </p:cNvPr>
          <p:cNvSpPr>
            <a:spLocks noGrp="1"/>
          </p:cNvSpPr>
          <p:nvPr>
            <p:ph type="dt" sz="half" idx="10"/>
          </p:nvPr>
        </p:nvSpPr>
        <p:spPr/>
        <p:txBody>
          <a:bodyPr/>
          <a:lstStyle/>
          <a:p>
            <a:fld id="{1BB3A9BB-240D-4AE5-A2A6-0922E84F16D2}" type="datetimeFigureOut">
              <a:rPr lang="en-US" smtClean="0"/>
              <a:t>4/23/2020</a:t>
            </a:fld>
            <a:endParaRPr lang="en-US"/>
          </a:p>
        </p:txBody>
      </p:sp>
      <p:sp>
        <p:nvSpPr>
          <p:cNvPr id="5" name="Footer Placeholder 4">
            <a:extLst>
              <a:ext uri="{FF2B5EF4-FFF2-40B4-BE49-F238E27FC236}">
                <a16:creationId xmlns:a16="http://schemas.microsoft.com/office/drawing/2014/main" id="{07DFB9CA-C530-4BE6-AC9A-3429EB266B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19AE35-8660-48FA-A4CD-671F444AC5AB}"/>
              </a:ext>
            </a:extLst>
          </p:cNvPr>
          <p:cNvSpPr>
            <a:spLocks noGrp="1"/>
          </p:cNvSpPr>
          <p:nvPr>
            <p:ph type="sldNum" sz="quarter" idx="12"/>
          </p:nvPr>
        </p:nvSpPr>
        <p:spPr/>
        <p:txBody>
          <a:bodyPr/>
          <a:lstStyle/>
          <a:p>
            <a:fld id="{8F2C73E5-2FD0-4940-9428-D7EAB97A7DBC}" type="slidenum">
              <a:rPr lang="en-US" smtClean="0"/>
              <a:t>‹#›</a:t>
            </a:fld>
            <a:endParaRPr lang="en-US"/>
          </a:p>
        </p:txBody>
      </p:sp>
    </p:spTree>
    <p:extLst>
      <p:ext uri="{BB962C8B-B14F-4D97-AF65-F5344CB8AC3E}">
        <p14:creationId xmlns:p14="http://schemas.microsoft.com/office/powerpoint/2010/main" val="147698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DFEE89-7D6E-4034-93D8-C486DA847FF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F1FC87-E56E-418E-957B-FDBCD93F17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62BED9-F9EB-4C08-863D-E6EDF320EA01}"/>
              </a:ext>
            </a:extLst>
          </p:cNvPr>
          <p:cNvSpPr>
            <a:spLocks noGrp="1"/>
          </p:cNvSpPr>
          <p:nvPr>
            <p:ph type="dt" sz="half" idx="10"/>
          </p:nvPr>
        </p:nvSpPr>
        <p:spPr/>
        <p:txBody>
          <a:bodyPr/>
          <a:lstStyle/>
          <a:p>
            <a:fld id="{1BB3A9BB-240D-4AE5-A2A6-0922E84F16D2}" type="datetimeFigureOut">
              <a:rPr lang="en-US" smtClean="0"/>
              <a:t>4/23/2020</a:t>
            </a:fld>
            <a:endParaRPr lang="en-US"/>
          </a:p>
        </p:txBody>
      </p:sp>
      <p:sp>
        <p:nvSpPr>
          <p:cNvPr id="5" name="Footer Placeholder 4">
            <a:extLst>
              <a:ext uri="{FF2B5EF4-FFF2-40B4-BE49-F238E27FC236}">
                <a16:creationId xmlns:a16="http://schemas.microsoft.com/office/drawing/2014/main" id="{B990D907-FA7D-4D1F-ADDA-27C187A114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AAF1F2-5D0D-4BBD-87D8-C525DAD20D9A}"/>
              </a:ext>
            </a:extLst>
          </p:cNvPr>
          <p:cNvSpPr>
            <a:spLocks noGrp="1"/>
          </p:cNvSpPr>
          <p:nvPr>
            <p:ph type="sldNum" sz="quarter" idx="12"/>
          </p:nvPr>
        </p:nvSpPr>
        <p:spPr/>
        <p:txBody>
          <a:bodyPr/>
          <a:lstStyle/>
          <a:p>
            <a:fld id="{8F2C73E5-2FD0-4940-9428-D7EAB97A7DBC}" type="slidenum">
              <a:rPr lang="en-US" smtClean="0"/>
              <a:t>‹#›</a:t>
            </a:fld>
            <a:endParaRPr lang="en-US"/>
          </a:p>
        </p:txBody>
      </p:sp>
    </p:spTree>
    <p:extLst>
      <p:ext uri="{BB962C8B-B14F-4D97-AF65-F5344CB8AC3E}">
        <p14:creationId xmlns:p14="http://schemas.microsoft.com/office/powerpoint/2010/main" val="916939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CE68B-0D8D-4E2D-8422-87316D88EE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0FBEF3-29AE-47F1-BD9A-508DB03A34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B3923D-9951-4F93-AE4C-65DE8212A2EC}"/>
              </a:ext>
            </a:extLst>
          </p:cNvPr>
          <p:cNvSpPr>
            <a:spLocks noGrp="1"/>
          </p:cNvSpPr>
          <p:nvPr>
            <p:ph type="dt" sz="half" idx="10"/>
          </p:nvPr>
        </p:nvSpPr>
        <p:spPr/>
        <p:txBody>
          <a:bodyPr/>
          <a:lstStyle/>
          <a:p>
            <a:fld id="{1BB3A9BB-240D-4AE5-A2A6-0922E84F16D2}" type="datetimeFigureOut">
              <a:rPr lang="en-US" smtClean="0"/>
              <a:t>4/23/2020</a:t>
            </a:fld>
            <a:endParaRPr lang="en-US"/>
          </a:p>
        </p:txBody>
      </p:sp>
      <p:sp>
        <p:nvSpPr>
          <p:cNvPr id="5" name="Footer Placeholder 4">
            <a:extLst>
              <a:ext uri="{FF2B5EF4-FFF2-40B4-BE49-F238E27FC236}">
                <a16:creationId xmlns:a16="http://schemas.microsoft.com/office/drawing/2014/main" id="{AC711678-B0C9-49AE-BF26-AD534A7B70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8EDCE7-F6BC-4DF0-897E-2364C9930401}"/>
              </a:ext>
            </a:extLst>
          </p:cNvPr>
          <p:cNvSpPr>
            <a:spLocks noGrp="1"/>
          </p:cNvSpPr>
          <p:nvPr>
            <p:ph type="sldNum" sz="quarter" idx="12"/>
          </p:nvPr>
        </p:nvSpPr>
        <p:spPr/>
        <p:txBody>
          <a:bodyPr/>
          <a:lstStyle/>
          <a:p>
            <a:fld id="{8F2C73E5-2FD0-4940-9428-D7EAB97A7DBC}" type="slidenum">
              <a:rPr lang="en-US" smtClean="0"/>
              <a:t>‹#›</a:t>
            </a:fld>
            <a:endParaRPr lang="en-US"/>
          </a:p>
        </p:txBody>
      </p:sp>
    </p:spTree>
    <p:extLst>
      <p:ext uri="{BB962C8B-B14F-4D97-AF65-F5344CB8AC3E}">
        <p14:creationId xmlns:p14="http://schemas.microsoft.com/office/powerpoint/2010/main" val="30116154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82B1B-EC3A-4A35-AA84-0D32507DA1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233E6B1-CF70-4CAA-B3C9-F236402990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46C7B7-89DC-49BC-8E09-9BE24DF9F345}"/>
              </a:ext>
            </a:extLst>
          </p:cNvPr>
          <p:cNvSpPr>
            <a:spLocks noGrp="1"/>
          </p:cNvSpPr>
          <p:nvPr>
            <p:ph type="dt" sz="half" idx="10"/>
          </p:nvPr>
        </p:nvSpPr>
        <p:spPr/>
        <p:txBody>
          <a:bodyPr/>
          <a:lstStyle/>
          <a:p>
            <a:fld id="{1BB3A9BB-240D-4AE5-A2A6-0922E84F16D2}" type="datetimeFigureOut">
              <a:rPr lang="en-US" smtClean="0"/>
              <a:t>4/23/2020</a:t>
            </a:fld>
            <a:endParaRPr lang="en-US"/>
          </a:p>
        </p:txBody>
      </p:sp>
      <p:sp>
        <p:nvSpPr>
          <p:cNvPr id="5" name="Footer Placeholder 4">
            <a:extLst>
              <a:ext uri="{FF2B5EF4-FFF2-40B4-BE49-F238E27FC236}">
                <a16:creationId xmlns:a16="http://schemas.microsoft.com/office/drawing/2014/main" id="{626AE335-470E-4DD3-ACF3-4E95D5D63B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5CA5B-778C-4F22-AA69-C00810DB946A}"/>
              </a:ext>
            </a:extLst>
          </p:cNvPr>
          <p:cNvSpPr>
            <a:spLocks noGrp="1"/>
          </p:cNvSpPr>
          <p:nvPr>
            <p:ph type="sldNum" sz="quarter" idx="12"/>
          </p:nvPr>
        </p:nvSpPr>
        <p:spPr/>
        <p:txBody>
          <a:bodyPr/>
          <a:lstStyle/>
          <a:p>
            <a:fld id="{8F2C73E5-2FD0-4940-9428-D7EAB97A7DBC}" type="slidenum">
              <a:rPr lang="en-US" smtClean="0"/>
              <a:t>‹#›</a:t>
            </a:fld>
            <a:endParaRPr lang="en-US"/>
          </a:p>
        </p:txBody>
      </p:sp>
    </p:spTree>
    <p:extLst>
      <p:ext uri="{BB962C8B-B14F-4D97-AF65-F5344CB8AC3E}">
        <p14:creationId xmlns:p14="http://schemas.microsoft.com/office/powerpoint/2010/main" val="36711094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AE0D8-FA2F-4A44-819D-D7F91BEC21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6CA7DC-887C-4747-ACBC-694AE864A6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26ADE4-51B5-4230-83BC-9683CD4213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ABCBC41-80A3-4E45-B997-F0120BE1C651}"/>
              </a:ext>
            </a:extLst>
          </p:cNvPr>
          <p:cNvSpPr>
            <a:spLocks noGrp="1"/>
          </p:cNvSpPr>
          <p:nvPr>
            <p:ph type="dt" sz="half" idx="10"/>
          </p:nvPr>
        </p:nvSpPr>
        <p:spPr/>
        <p:txBody>
          <a:bodyPr/>
          <a:lstStyle/>
          <a:p>
            <a:fld id="{1BB3A9BB-240D-4AE5-A2A6-0922E84F16D2}" type="datetimeFigureOut">
              <a:rPr lang="en-US" smtClean="0"/>
              <a:t>4/23/2020</a:t>
            </a:fld>
            <a:endParaRPr lang="en-US"/>
          </a:p>
        </p:txBody>
      </p:sp>
      <p:sp>
        <p:nvSpPr>
          <p:cNvPr id="6" name="Footer Placeholder 5">
            <a:extLst>
              <a:ext uri="{FF2B5EF4-FFF2-40B4-BE49-F238E27FC236}">
                <a16:creationId xmlns:a16="http://schemas.microsoft.com/office/drawing/2014/main" id="{066287B8-EC7C-4A9E-9412-C9F0B295A2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DBE142-A740-4852-8833-DCFE4B5B39FB}"/>
              </a:ext>
            </a:extLst>
          </p:cNvPr>
          <p:cNvSpPr>
            <a:spLocks noGrp="1"/>
          </p:cNvSpPr>
          <p:nvPr>
            <p:ph type="sldNum" sz="quarter" idx="12"/>
          </p:nvPr>
        </p:nvSpPr>
        <p:spPr/>
        <p:txBody>
          <a:bodyPr/>
          <a:lstStyle/>
          <a:p>
            <a:fld id="{8F2C73E5-2FD0-4940-9428-D7EAB97A7DBC}" type="slidenum">
              <a:rPr lang="en-US" smtClean="0"/>
              <a:t>‹#›</a:t>
            </a:fld>
            <a:endParaRPr lang="en-US"/>
          </a:p>
        </p:txBody>
      </p:sp>
    </p:spTree>
    <p:extLst>
      <p:ext uri="{BB962C8B-B14F-4D97-AF65-F5344CB8AC3E}">
        <p14:creationId xmlns:p14="http://schemas.microsoft.com/office/powerpoint/2010/main" val="36819736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690B4-91E0-4F7A-AF73-0A4C48BD360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0653F8-1E2D-4717-B683-D5FBA048C7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8110ED-C112-47E7-9336-281D3667BD7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FFE1B8E-9ED7-4363-9C0E-108FC3E986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868DF6F-4921-4862-8233-45C30278781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D569F7-FDC5-458F-9D75-BF4C279D2AC4}"/>
              </a:ext>
            </a:extLst>
          </p:cNvPr>
          <p:cNvSpPr>
            <a:spLocks noGrp="1"/>
          </p:cNvSpPr>
          <p:nvPr>
            <p:ph type="dt" sz="half" idx="10"/>
          </p:nvPr>
        </p:nvSpPr>
        <p:spPr/>
        <p:txBody>
          <a:bodyPr/>
          <a:lstStyle/>
          <a:p>
            <a:fld id="{1BB3A9BB-240D-4AE5-A2A6-0922E84F16D2}" type="datetimeFigureOut">
              <a:rPr lang="en-US" smtClean="0"/>
              <a:t>4/23/2020</a:t>
            </a:fld>
            <a:endParaRPr lang="en-US"/>
          </a:p>
        </p:txBody>
      </p:sp>
      <p:sp>
        <p:nvSpPr>
          <p:cNvPr id="8" name="Footer Placeholder 7">
            <a:extLst>
              <a:ext uri="{FF2B5EF4-FFF2-40B4-BE49-F238E27FC236}">
                <a16:creationId xmlns:a16="http://schemas.microsoft.com/office/drawing/2014/main" id="{255D8368-EA18-4157-9E36-93BFE3E8673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BDA435-CFD0-4BBC-A6B3-C161C3C4F756}"/>
              </a:ext>
            </a:extLst>
          </p:cNvPr>
          <p:cNvSpPr>
            <a:spLocks noGrp="1"/>
          </p:cNvSpPr>
          <p:nvPr>
            <p:ph type="sldNum" sz="quarter" idx="12"/>
          </p:nvPr>
        </p:nvSpPr>
        <p:spPr/>
        <p:txBody>
          <a:bodyPr/>
          <a:lstStyle/>
          <a:p>
            <a:fld id="{8F2C73E5-2FD0-4940-9428-D7EAB97A7DBC}" type="slidenum">
              <a:rPr lang="en-US" smtClean="0"/>
              <a:t>‹#›</a:t>
            </a:fld>
            <a:endParaRPr lang="en-US"/>
          </a:p>
        </p:txBody>
      </p:sp>
    </p:spTree>
    <p:extLst>
      <p:ext uri="{BB962C8B-B14F-4D97-AF65-F5344CB8AC3E}">
        <p14:creationId xmlns:p14="http://schemas.microsoft.com/office/powerpoint/2010/main" val="456992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D1A41-649A-4A21-BBC1-174432B5E8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31C01F-1D72-4775-A9E8-8DC2F4020F7E}"/>
              </a:ext>
            </a:extLst>
          </p:cNvPr>
          <p:cNvSpPr>
            <a:spLocks noGrp="1"/>
          </p:cNvSpPr>
          <p:nvPr>
            <p:ph type="dt" sz="half" idx="10"/>
          </p:nvPr>
        </p:nvSpPr>
        <p:spPr/>
        <p:txBody>
          <a:bodyPr/>
          <a:lstStyle/>
          <a:p>
            <a:fld id="{1BB3A9BB-240D-4AE5-A2A6-0922E84F16D2}" type="datetimeFigureOut">
              <a:rPr lang="en-US" smtClean="0"/>
              <a:t>4/23/2020</a:t>
            </a:fld>
            <a:endParaRPr lang="en-US"/>
          </a:p>
        </p:txBody>
      </p:sp>
      <p:sp>
        <p:nvSpPr>
          <p:cNvPr id="4" name="Footer Placeholder 3">
            <a:extLst>
              <a:ext uri="{FF2B5EF4-FFF2-40B4-BE49-F238E27FC236}">
                <a16:creationId xmlns:a16="http://schemas.microsoft.com/office/drawing/2014/main" id="{821721CB-2A2E-4C20-8938-B5EA04BF71D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F2D0C37-C867-4989-A887-CE5449FB9619}"/>
              </a:ext>
            </a:extLst>
          </p:cNvPr>
          <p:cNvSpPr>
            <a:spLocks noGrp="1"/>
          </p:cNvSpPr>
          <p:nvPr>
            <p:ph type="sldNum" sz="quarter" idx="12"/>
          </p:nvPr>
        </p:nvSpPr>
        <p:spPr/>
        <p:txBody>
          <a:bodyPr/>
          <a:lstStyle/>
          <a:p>
            <a:fld id="{8F2C73E5-2FD0-4940-9428-D7EAB97A7DBC}" type="slidenum">
              <a:rPr lang="en-US" smtClean="0"/>
              <a:t>‹#›</a:t>
            </a:fld>
            <a:endParaRPr lang="en-US"/>
          </a:p>
        </p:txBody>
      </p:sp>
    </p:spTree>
    <p:extLst>
      <p:ext uri="{BB962C8B-B14F-4D97-AF65-F5344CB8AC3E}">
        <p14:creationId xmlns:p14="http://schemas.microsoft.com/office/powerpoint/2010/main" val="20586278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0C530C-5549-49BE-99AF-B1B35E7C81B1}"/>
              </a:ext>
            </a:extLst>
          </p:cNvPr>
          <p:cNvSpPr>
            <a:spLocks noGrp="1"/>
          </p:cNvSpPr>
          <p:nvPr>
            <p:ph type="dt" sz="half" idx="10"/>
          </p:nvPr>
        </p:nvSpPr>
        <p:spPr/>
        <p:txBody>
          <a:bodyPr/>
          <a:lstStyle/>
          <a:p>
            <a:fld id="{1BB3A9BB-240D-4AE5-A2A6-0922E84F16D2}" type="datetimeFigureOut">
              <a:rPr lang="en-US" smtClean="0"/>
              <a:t>4/23/2020</a:t>
            </a:fld>
            <a:endParaRPr lang="en-US"/>
          </a:p>
        </p:txBody>
      </p:sp>
      <p:sp>
        <p:nvSpPr>
          <p:cNvPr id="3" name="Footer Placeholder 2">
            <a:extLst>
              <a:ext uri="{FF2B5EF4-FFF2-40B4-BE49-F238E27FC236}">
                <a16:creationId xmlns:a16="http://schemas.microsoft.com/office/drawing/2014/main" id="{0A31377C-0F09-4AD2-A462-52B146C257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CDE5748-E812-4221-8CB5-AD9A1BCE161D}"/>
              </a:ext>
            </a:extLst>
          </p:cNvPr>
          <p:cNvSpPr>
            <a:spLocks noGrp="1"/>
          </p:cNvSpPr>
          <p:nvPr>
            <p:ph type="sldNum" sz="quarter" idx="12"/>
          </p:nvPr>
        </p:nvSpPr>
        <p:spPr/>
        <p:txBody>
          <a:bodyPr/>
          <a:lstStyle/>
          <a:p>
            <a:fld id="{8F2C73E5-2FD0-4940-9428-D7EAB97A7DBC}" type="slidenum">
              <a:rPr lang="en-US" smtClean="0"/>
              <a:t>‹#›</a:t>
            </a:fld>
            <a:endParaRPr lang="en-US"/>
          </a:p>
        </p:txBody>
      </p:sp>
    </p:spTree>
    <p:extLst>
      <p:ext uri="{BB962C8B-B14F-4D97-AF65-F5344CB8AC3E}">
        <p14:creationId xmlns:p14="http://schemas.microsoft.com/office/powerpoint/2010/main" val="1730005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B036D-EE22-475D-9E03-E9C301A975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44EC88B-24CA-409B-9B84-B136F10901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C1BF0B-6923-42DD-B708-C27D123BEC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CDAE39-81C7-47B6-8073-FF9A90502998}"/>
              </a:ext>
            </a:extLst>
          </p:cNvPr>
          <p:cNvSpPr>
            <a:spLocks noGrp="1"/>
          </p:cNvSpPr>
          <p:nvPr>
            <p:ph type="dt" sz="half" idx="10"/>
          </p:nvPr>
        </p:nvSpPr>
        <p:spPr/>
        <p:txBody>
          <a:bodyPr/>
          <a:lstStyle/>
          <a:p>
            <a:fld id="{1BB3A9BB-240D-4AE5-A2A6-0922E84F16D2}" type="datetimeFigureOut">
              <a:rPr lang="en-US" smtClean="0"/>
              <a:t>4/23/2020</a:t>
            </a:fld>
            <a:endParaRPr lang="en-US"/>
          </a:p>
        </p:txBody>
      </p:sp>
      <p:sp>
        <p:nvSpPr>
          <p:cNvPr id="6" name="Footer Placeholder 5">
            <a:extLst>
              <a:ext uri="{FF2B5EF4-FFF2-40B4-BE49-F238E27FC236}">
                <a16:creationId xmlns:a16="http://schemas.microsoft.com/office/drawing/2014/main" id="{F3819B01-C965-4772-8C30-66B2BE31E9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E16EFF-FEF8-4DFA-AF30-A7FB73F0F4E1}"/>
              </a:ext>
            </a:extLst>
          </p:cNvPr>
          <p:cNvSpPr>
            <a:spLocks noGrp="1"/>
          </p:cNvSpPr>
          <p:nvPr>
            <p:ph type="sldNum" sz="quarter" idx="12"/>
          </p:nvPr>
        </p:nvSpPr>
        <p:spPr/>
        <p:txBody>
          <a:bodyPr/>
          <a:lstStyle/>
          <a:p>
            <a:fld id="{8F2C73E5-2FD0-4940-9428-D7EAB97A7DBC}" type="slidenum">
              <a:rPr lang="en-US" smtClean="0"/>
              <a:t>‹#›</a:t>
            </a:fld>
            <a:endParaRPr lang="en-US"/>
          </a:p>
        </p:txBody>
      </p:sp>
    </p:spTree>
    <p:extLst>
      <p:ext uri="{BB962C8B-B14F-4D97-AF65-F5344CB8AC3E}">
        <p14:creationId xmlns:p14="http://schemas.microsoft.com/office/powerpoint/2010/main" val="49615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42671-E788-463B-8A6B-6AE192AF23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5E97C8F-CE55-4E53-A954-D46DA5D3D72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2EFC7CF-0B41-469C-A15A-A68B0F9EE6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D3035F-66BB-4B04-8DAB-AE765AB33EA9}"/>
              </a:ext>
            </a:extLst>
          </p:cNvPr>
          <p:cNvSpPr>
            <a:spLocks noGrp="1"/>
          </p:cNvSpPr>
          <p:nvPr>
            <p:ph type="dt" sz="half" idx="10"/>
          </p:nvPr>
        </p:nvSpPr>
        <p:spPr/>
        <p:txBody>
          <a:bodyPr/>
          <a:lstStyle/>
          <a:p>
            <a:fld id="{1BB3A9BB-240D-4AE5-A2A6-0922E84F16D2}" type="datetimeFigureOut">
              <a:rPr lang="en-US" smtClean="0"/>
              <a:t>4/23/2020</a:t>
            </a:fld>
            <a:endParaRPr lang="en-US"/>
          </a:p>
        </p:txBody>
      </p:sp>
      <p:sp>
        <p:nvSpPr>
          <p:cNvPr id="6" name="Footer Placeholder 5">
            <a:extLst>
              <a:ext uri="{FF2B5EF4-FFF2-40B4-BE49-F238E27FC236}">
                <a16:creationId xmlns:a16="http://schemas.microsoft.com/office/drawing/2014/main" id="{BC0675FB-A8D0-445C-B175-D1CA3CE537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1F5138-4B55-4170-88C2-BA7B719DA3CD}"/>
              </a:ext>
            </a:extLst>
          </p:cNvPr>
          <p:cNvSpPr>
            <a:spLocks noGrp="1"/>
          </p:cNvSpPr>
          <p:nvPr>
            <p:ph type="sldNum" sz="quarter" idx="12"/>
          </p:nvPr>
        </p:nvSpPr>
        <p:spPr/>
        <p:txBody>
          <a:bodyPr/>
          <a:lstStyle/>
          <a:p>
            <a:fld id="{8F2C73E5-2FD0-4940-9428-D7EAB97A7DBC}" type="slidenum">
              <a:rPr lang="en-US" smtClean="0"/>
              <a:t>‹#›</a:t>
            </a:fld>
            <a:endParaRPr lang="en-US"/>
          </a:p>
        </p:txBody>
      </p:sp>
    </p:spTree>
    <p:extLst>
      <p:ext uri="{BB962C8B-B14F-4D97-AF65-F5344CB8AC3E}">
        <p14:creationId xmlns:p14="http://schemas.microsoft.com/office/powerpoint/2010/main" val="2255324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0630A4-272C-4F33-8CE6-3A9EAB5BF38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35F9760-9B04-4CD0-93AE-5FB70928F8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021346-2A94-4A13-B28F-2DF8817477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B3A9BB-240D-4AE5-A2A6-0922E84F16D2}" type="datetimeFigureOut">
              <a:rPr lang="en-US" smtClean="0"/>
              <a:t>4/23/2020</a:t>
            </a:fld>
            <a:endParaRPr lang="en-US"/>
          </a:p>
        </p:txBody>
      </p:sp>
      <p:sp>
        <p:nvSpPr>
          <p:cNvPr id="5" name="Footer Placeholder 4">
            <a:extLst>
              <a:ext uri="{FF2B5EF4-FFF2-40B4-BE49-F238E27FC236}">
                <a16:creationId xmlns:a16="http://schemas.microsoft.com/office/drawing/2014/main" id="{62D68932-1C39-4F8C-9BB7-388E3F2130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1BCAC24-6B5D-4C3A-8D9B-9E30AB08B4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2C73E5-2FD0-4940-9428-D7EAB97A7DBC}" type="slidenum">
              <a:rPr lang="en-US" smtClean="0"/>
              <a:t>‹#›</a:t>
            </a:fld>
            <a:endParaRPr lang="en-US"/>
          </a:p>
        </p:txBody>
      </p:sp>
    </p:spTree>
    <p:extLst>
      <p:ext uri="{BB962C8B-B14F-4D97-AF65-F5344CB8AC3E}">
        <p14:creationId xmlns:p14="http://schemas.microsoft.com/office/powerpoint/2010/main" val="16336168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DB4C-B78D-4984-91AC-16DF7AC0C81D}"/>
              </a:ext>
            </a:extLst>
          </p:cNvPr>
          <p:cNvSpPr>
            <a:spLocks noGrp="1"/>
          </p:cNvSpPr>
          <p:nvPr>
            <p:ph type="ctrTitle"/>
          </p:nvPr>
        </p:nvSpPr>
        <p:spPr>
          <a:xfrm>
            <a:off x="1524000" y="1890990"/>
            <a:ext cx="9144000" cy="4138750"/>
          </a:xfrm>
        </p:spPr>
        <p:txBody>
          <a:bodyPr>
            <a:noAutofit/>
          </a:bodyPr>
          <a:lstStyle/>
          <a:p>
            <a:pPr algn="l"/>
            <a:r>
              <a:rPr lang="en-US" sz="4800" b="1" dirty="0">
                <a:latin typeface="Montserrat" panose="00000500000000000000" pitchFamily="2" charset="0"/>
              </a:rPr>
              <a:t>Analyzing Median House Prices and School Ratings for Scarborough Canada for Immigrants</a:t>
            </a:r>
            <a:br>
              <a:rPr lang="en-US" sz="4800" b="1" dirty="0">
                <a:latin typeface="Montserrat" panose="00000500000000000000" pitchFamily="2" charset="0"/>
              </a:rPr>
            </a:br>
            <a:br>
              <a:rPr lang="en-US" sz="4800" b="1" dirty="0">
                <a:latin typeface="Montserrat" panose="00000500000000000000" pitchFamily="2" charset="0"/>
              </a:rPr>
            </a:br>
            <a:r>
              <a:rPr lang="en-US" sz="2400" dirty="0">
                <a:latin typeface="Montserrat" panose="00000500000000000000" pitchFamily="2" charset="0"/>
              </a:rPr>
              <a:t>Applied Data Science Capstone</a:t>
            </a:r>
            <a:br>
              <a:rPr lang="en-US" sz="2400" dirty="0">
                <a:latin typeface="Montserrat" panose="00000500000000000000" pitchFamily="2" charset="0"/>
              </a:rPr>
            </a:br>
            <a:r>
              <a:rPr lang="en-US" sz="2400" dirty="0">
                <a:latin typeface="Montserrat" panose="00000500000000000000" pitchFamily="2" charset="0"/>
              </a:rPr>
              <a:t>IBM Data Science Professional Certificate</a:t>
            </a:r>
            <a:br>
              <a:rPr lang="en-US" sz="4800" b="1" dirty="0">
                <a:latin typeface="Montserrat" panose="00000500000000000000" pitchFamily="2" charset="0"/>
              </a:rPr>
            </a:br>
            <a:endParaRPr lang="en-US" sz="4800" b="1" dirty="0">
              <a:latin typeface="Montserrat" panose="00000500000000000000" pitchFamily="2" charset="0"/>
            </a:endParaRPr>
          </a:p>
        </p:txBody>
      </p:sp>
      <p:sp>
        <p:nvSpPr>
          <p:cNvPr id="4" name="Rectangle 3">
            <a:extLst>
              <a:ext uri="{FF2B5EF4-FFF2-40B4-BE49-F238E27FC236}">
                <a16:creationId xmlns:a16="http://schemas.microsoft.com/office/drawing/2014/main" id="{793D0D04-7793-4770-A89B-67ADD54580B5}"/>
              </a:ext>
            </a:extLst>
          </p:cNvPr>
          <p:cNvSpPr/>
          <p:nvPr/>
        </p:nvSpPr>
        <p:spPr>
          <a:xfrm>
            <a:off x="0" y="1192696"/>
            <a:ext cx="278296" cy="1086678"/>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0512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8F160-5054-4394-82E8-94279157CADE}"/>
              </a:ext>
            </a:extLst>
          </p:cNvPr>
          <p:cNvSpPr>
            <a:spLocks noGrp="1"/>
          </p:cNvSpPr>
          <p:nvPr>
            <p:ph type="title"/>
          </p:nvPr>
        </p:nvSpPr>
        <p:spPr/>
        <p:txBody>
          <a:bodyPr/>
          <a:lstStyle/>
          <a:p>
            <a:r>
              <a:rPr lang="en-US" b="1" dirty="0">
                <a:latin typeface="Montserrat" panose="00000500000000000000" pitchFamily="2" charset="0"/>
              </a:rPr>
              <a:t>Problem</a:t>
            </a:r>
          </a:p>
        </p:txBody>
      </p:sp>
      <p:sp>
        <p:nvSpPr>
          <p:cNvPr id="3" name="Content Placeholder 2">
            <a:extLst>
              <a:ext uri="{FF2B5EF4-FFF2-40B4-BE49-F238E27FC236}">
                <a16:creationId xmlns:a16="http://schemas.microsoft.com/office/drawing/2014/main" id="{45CBE8C8-A4FF-40DA-84AC-B7AC4CC73CEB}"/>
              </a:ext>
            </a:extLst>
          </p:cNvPr>
          <p:cNvSpPr>
            <a:spLocks noGrp="1"/>
          </p:cNvSpPr>
          <p:nvPr>
            <p:ph idx="1"/>
          </p:nvPr>
        </p:nvSpPr>
        <p:spPr/>
        <p:txBody>
          <a:bodyPr/>
          <a:lstStyle/>
          <a:p>
            <a:pPr marL="0" indent="0">
              <a:buNone/>
            </a:pPr>
            <a:r>
              <a:rPr lang="en-US" sz="2400" b="1" dirty="0">
                <a:latin typeface="Montserrat" panose="00000500000000000000" pitchFamily="2" charset="0"/>
              </a:rPr>
              <a:t>	</a:t>
            </a:r>
            <a:r>
              <a:rPr lang="en-US" sz="2400" dirty="0">
                <a:latin typeface="Montserrat" panose="00000500000000000000" pitchFamily="2" charset="0"/>
              </a:rPr>
              <a:t>Many people migrating to many places where is better such as having better facilities, more secure, etc. This project aim to analysis of feature neighborhood as a comparative analysis between neighborhood. The feature including postal code and position of the neighborhood, so this would help people to decide where they should be migrating from clustering.   </a:t>
            </a:r>
          </a:p>
          <a:p>
            <a:endParaRPr lang="en-US" dirty="0"/>
          </a:p>
        </p:txBody>
      </p:sp>
      <p:sp>
        <p:nvSpPr>
          <p:cNvPr id="4" name="Rectangle 3">
            <a:extLst>
              <a:ext uri="{FF2B5EF4-FFF2-40B4-BE49-F238E27FC236}">
                <a16:creationId xmlns:a16="http://schemas.microsoft.com/office/drawing/2014/main" id="{739F2C2A-4939-4B0B-835C-6A4D71F0A6D0}"/>
              </a:ext>
            </a:extLst>
          </p:cNvPr>
          <p:cNvSpPr/>
          <p:nvPr/>
        </p:nvSpPr>
        <p:spPr>
          <a:xfrm>
            <a:off x="0" y="484567"/>
            <a:ext cx="278296" cy="1086678"/>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CA74676C-9CC2-4E98-A7BA-F65C16714E77}"/>
              </a:ext>
            </a:extLst>
          </p:cNvPr>
          <p:cNvCxnSpPr/>
          <p:nvPr/>
        </p:nvCxnSpPr>
        <p:spPr>
          <a:xfrm>
            <a:off x="424070" y="1571245"/>
            <a:ext cx="1134386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0464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8F160-5054-4394-82E8-94279157CADE}"/>
              </a:ext>
            </a:extLst>
          </p:cNvPr>
          <p:cNvSpPr>
            <a:spLocks noGrp="1"/>
          </p:cNvSpPr>
          <p:nvPr>
            <p:ph type="title"/>
          </p:nvPr>
        </p:nvSpPr>
        <p:spPr/>
        <p:txBody>
          <a:bodyPr/>
          <a:lstStyle/>
          <a:p>
            <a:r>
              <a:rPr lang="en-US" b="1" dirty="0">
                <a:latin typeface="Montserrat" panose="00000500000000000000" pitchFamily="2" charset="0"/>
              </a:rPr>
              <a:t>Algorithm</a:t>
            </a:r>
            <a:endParaRPr lang="en-US" dirty="0">
              <a:latin typeface="Montserrat" panose="00000500000000000000" pitchFamily="2" charset="0"/>
            </a:endParaRPr>
          </a:p>
        </p:txBody>
      </p:sp>
      <p:sp>
        <p:nvSpPr>
          <p:cNvPr id="3" name="Content Placeholder 2">
            <a:extLst>
              <a:ext uri="{FF2B5EF4-FFF2-40B4-BE49-F238E27FC236}">
                <a16:creationId xmlns:a16="http://schemas.microsoft.com/office/drawing/2014/main" id="{45CBE8C8-A4FF-40DA-84AC-B7AC4CC73CEB}"/>
              </a:ext>
            </a:extLst>
          </p:cNvPr>
          <p:cNvSpPr>
            <a:spLocks noGrp="1"/>
          </p:cNvSpPr>
          <p:nvPr>
            <p:ph idx="1"/>
          </p:nvPr>
        </p:nvSpPr>
        <p:spPr/>
        <p:txBody>
          <a:bodyPr>
            <a:normAutofit/>
          </a:bodyPr>
          <a:lstStyle/>
          <a:p>
            <a:r>
              <a:rPr lang="en-US" sz="2400" dirty="0">
                <a:latin typeface="Montserrat" panose="00000500000000000000" pitchFamily="2" charset="0"/>
              </a:rPr>
              <a:t>There are many neighborhoods surrounded, so we can find the closest neighborhood around the target by using clustering. From clustering we can see that there are many groups around the target.</a:t>
            </a:r>
          </a:p>
        </p:txBody>
      </p:sp>
      <p:sp>
        <p:nvSpPr>
          <p:cNvPr id="4" name="Rectangle 3">
            <a:extLst>
              <a:ext uri="{FF2B5EF4-FFF2-40B4-BE49-F238E27FC236}">
                <a16:creationId xmlns:a16="http://schemas.microsoft.com/office/drawing/2014/main" id="{739F2C2A-4939-4B0B-835C-6A4D71F0A6D0}"/>
              </a:ext>
            </a:extLst>
          </p:cNvPr>
          <p:cNvSpPr/>
          <p:nvPr/>
        </p:nvSpPr>
        <p:spPr>
          <a:xfrm>
            <a:off x="0" y="484567"/>
            <a:ext cx="278296" cy="1086678"/>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CA74676C-9CC2-4E98-A7BA-F65C16714E77}"/>
              </a:ext>
            </a:extLst>
          </p:cNvPr>
          <p:cNvCxnSpPr/>
          <p:nvPr/>
        </p:nvCxnSpPr>
        <p:spPr>
          <a:xfrm>
            <a:off x="424070" y="1571245"/>
            <a:ext cx="1134386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73762417-8730-46C6-86F2-B1E7F6230995}"/>
              </a:ext>
            </a:extLst>
          </p:cNvPr>
          <p:cNvPicPr>
            <a:picLocks noChangeAspect="1"/>
          </p:cNvPicPr>
          <p:nvPr/>
        </p:nvPicPr>
        <p:blipFill>
          <a:blip r:embed="rId2"/>
          <a:stretch>
            <a:fillRect/>
          </a:stretch>
        </p:blipFill>
        <p:spPr>
          <a:xfrm>
            <a:off x="3839023" y="3319715"/>
            <a:ext cx="4269045" cy="3173160"/>
          </a:xfrm>
          <a:prstGeom prst="rect">
            <a:avLst/>
          </a:prstGeom>
        </p:spPr>
      </p:pic>
    </p:spTree>
    <p:extLst>
      <p:ext uri="{BB962C8B-B14F-4D97-AF65-F5344CB8AC3E}">
        <p14:creationId xmlns:p14="http://schemas.microsoft.com/office/powerpoint/2010/main" val="1266388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8F160-5054-4394-82E8-94279157CADE}"/>
              </a:ext>
            </a:extLst>
          </p:cNvPr>
          <p:cNvSpPr>
            <a:spLocks noGrp="1"/>
          </p:cNvSpPr>
          <p:nvPr>
            <p:ph type="title"/>
          </p:nvPr>
        </p:nvSpPr>
        <p:spPr/>
        <p:txBody>
          <a:bodyPr/>
          <a:lstStyle/>
          <a:p>
            <a:r>
              <a:rPr lang="en-US" b="1" dirty="0">
                <a:latin typeface="Montserrat" panose="00000500000000000000" pitchFamily="2" charset="0"/>
              </a:rPr>
              <a:t>Algorithm</a:t>
            </a:r>
            <a:endParaRPr lang="en-US" dirty="0">
              <a:latin typeface="Montserrat" panose="00000500000000000000" pitchFamily="2" charset="0"/>
            </a:endParaRPr>
          </a:p>
        </p:txBody>
      </p:sp>
      <p:sp>
        <p:nvSpPr>
          <p:cNvPr id="3" name="Content Placeholder 2">
            <a:extLst>
              <a:ext uri="{FF2B5EF4-FFF2-40B4-BE49-F238E27FC236}">
                <a16:creationId xmlns:a16="http://schemas.microsoft.com/office/drawing/2014/main" id="{45CBE8C8-A4FF-40DA-84AC-B7AC4CC73CEB}"/>
              </a:ext>
            </a:extLst>
          </p:cNvPr>
          <p:cNvSpPr>
            <a:spLocks noGrp="1"/>
          </p:cNvSpPr>
          <p:nvPr>
            <p:ph idx="1"/>
          </p:nvPr>
        </p:nvSpPr>
        <p:spPr/>
        <p:txBody>
          <a:bodyPr>
            <a:normAutofit/>
          </a:bodyPr>
          <a:lstStyle/>
          <a:p>
            <a:pPr marL="0" indent="0">
              <a:buNone/>
            </a:pPr>
            <a:r>
              <a:rPr lang="en-US" sz="2400" dirty="0">
                <a:latin typeface="Montserrat" panose="00000500000000000000" pitchFamily="2" charset="0"/>
              </a:rPr>
              <a:t>KNN (K- nearest neighbor) is a non-parametric method used for classification and regression. In both cases, the input consists of the </a:t>
            </a:r>
            <a:r>
              <a:rPr lang="en-US" sz="2400" i="1" dirty="0">
                <a:latin typeface="Montserrat" panose="00000500000000000000" pitchFamily="2" charset="0"/>
              </a:rPr>
              <a:t>k</a:t>
            </a:r>
            <a:r>
              <a:rPr lang="en-US" sz="2400" dirty="0">
                <a:latin typeface="Montserrat" panose="00000500000000000000" pitchFamily="2" charset="0"/>
              </a:rPr>
              <a:t> closest training examples in the feature space. The output depends on whether </a:t>
            </a:r>
            <a:r>
              <a:rPr lang="en-US" sz="2400" i="1" dirty="0">
                <a:latin typeface="Montserrat" panose="00000500000000000000" pitchFamily="2" charset="0"/>
              </a:rPr>
              <a:t>k</a:t>
            </a:r>
            <a:r>
              <a:rPr lang="en-US" sz="2400" dirty="0">
                <a:latin typeface="Montserrat" panose="00000500000000000000" pitchFamily="2" charset="0"/>
              </a:rPr>
              <a:t>-NN is used for classification or regression</a:t>
            </a:r>
          </a:p>
        </p:txBody>
      </p:sp>
      <p:sp>
        <p:nvSpPr>
          <p:cNvPr id="4" name="Rectangle 3">
            <a:extLst>
              <a:ext uri="{FF2B5EF4-FFF2-40B4-BE49-F238E27FC236}">
                <a16:creationId xmlns:a16="http://schemas.microsoft.com/office/drawing/2014/main" id="{739F2C2A-4939-4B0B-835C-6A4D71F0A6D0}"/>
              </a:ext>
            </a:extLst>
          </p:cNvPr>
          <p:cNvSpPr/>
          <p:nvPr/>
        </p:nvSpPr>
        <p:spPr>
          <a:xfrm>
            <a:off x="0" y="484567"/>
            <a:ext cx="278296" cy="1086678"/>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CA74676C-9CC2-4E98-A7BA-F65C16714E77}"/>
              </a:ext>
            </a:extLst>
          </p:cNvPr>
          <p:cNvCxnSpPr/>
          <p:nvPr/>
        </p:nvCxnSpPr>
        <p:spPr>
          <a:xfrm>
            <a:off x="424070" y="1571245"/>
            <a:ext cx="1134386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An example of kNN classification task with k = 5 | Download ...">
            <a:extLst>
              <a:ext uri="{FF2B5EF4-FFF2-40B4-BE49-F238E27FC236}">
                <a16:creationId xmlns:a16="http://schemas.microsoft.com/office/drawing/2014/main" id="{95D22E24-C866-4375-9F14-5600113160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9329" y="3389147"/>
            <a:ext cx="5373342" cy="2787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6999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8F160-5054-4394-82E8-94279157CADE}"/>
              </a:ext>
            </a:extLst>
          </p:cNvPr>
          <p:cNvSpPr>
            <a:spLocks noGrp="1"/>
          </p:cNvSpPr>
          <p:nvPr>
            <p:ph type="title"/>
          </p:nvPr>
        </p:nvSpPr>
        <p:spPr/>
        <p:txBody>
          <a:bodyPr/>
          <a:lstStyle/>
          <a:p>
            <a:r>
              <a:rPr lang="en-US" b="1" dirty="0">
                <a:latin typeface="Montserrat" panose="00000500000000000000" pitchFamily="2" charset="0"/>
              </a:rPr>
              <a:t>Data requirement</a:t>
            </a:r>
            <a:endParaRPr lang="en-US" dirty="0">
              <a:latin typeface="Montserrat" panose="00000500000000000000" pitchFamily="2" charset="0"/>
            </a:endParaRPr>
          </a:p>
        </p:txBody>
      </p:sp>
      <p:sp>
        <p:nvSpPr>
          <p:cNvPr id="3" name="Content Placeholder 2">
            <a:extLst>
              <a:ext uri="{FF2B5EF4-FFF2-40B4-BE49-F238E27FC236}">
                <a16:creationId xmlns:a16="http://schemas.microsoft.com/office/drawing/2014/main" id="{45CBE8C8-A4FF-40DA-84AC-B7AC4CC73CEB}"/>
              </a:ext>
            </a:extLst>
          </p:cNvPr>
          <p:cNvSpPr>
            <a:spLocks noGrp="1"/>
          </p:cNvSpPr>
          <p:nvPr>
            <p:ph idx="1"/>
          </p:nvPr>
        </p:nvSpPr>
        <p:spPr/>
        <p:txBody>
          <a:bodyPr>
            <a:normAutofit/>
          </a:bodyPr>
          <a:lstStyle/>
          <a:p>
            <a:r>
              <a:rPr lang="en-US" sz="2400" dirty="0">
                <a:latin typeface="Montserrat" panose="00000500000000000000" pitchFamily="2" charset="0"/>
              </a:rPr>
              <a:t>Name of neighborhoods.</a:t>
            </a:r>
          </a:p>
          <a:p>
            <a:pPr lvl="0"/>
            <a:r>
              <a:rPr lang="en-US" sz="2400" dirty="0">
                <a:latin typeface="Montserrat" panose="00000500000000000000" pitchFamily="2" charset="0"/>
              </a:rPr>
              <a:t> Post code of the neighborhoods.</a:t>
            </a:r>
          </a:p>
          <a:p>
            <a:pPr lvl="0"/>
            <a:r>
              <a:rPr lang="en-US" sz="2400" dirty="0">
                <a:latin typeface="Montserrat" panose="00000500000000000000" pitchFamily="2" charset="0"/>
              </a:rPr>
              <a:t> Position of the neighborhoods. </a:t>
            </a:r>
          </a:p>
        </p:txBody>
      </p:sp>
      <p:sp>
        <p:nvSpPr>
          <p:cNvPr id="4" name="Rectangle 3">
            <a:extLst>
              <a:ext uri="{FF2B5EF4-FFF2-40B4-BE49-F238E27FC236}">
                <a16:creationId xmlns:a16="http://schemas.microsoft.com/office/drawing/2014/main" id="{739F2C2A-4939-4B0B-835C-6A4D71F0A6D0}"/>
              </a:ext>
            </a:extLst>
          </p:cNvPr>
          <p:cNvSpPr/>
          <p:nvPr/>
        </p:nvSpPr>
        <p:spPr>
          <a:xfrm>
            <a:off x="0" y="484567"/>
            <a:ext cx="278296" cy="1086678"/>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CA74676C-9CC2-4E98-A7BA-F65C16714E77}"/>
              </a:ext>
            </a:extLst>
          </p:cNvPr>
          <p:cNvCxnSpPr/>
          <p:nvPr/>
        </p:nvCxnSpPr>
        <p:spPr>
          <a:xfrm>
            <a:off x="424070" y="1571245"/>
            <a:ext cx="1134386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59E8C965-42DF-4945-BA87-0F9F9557E816}"/>
              </a:ext>
            </a:extLst>
          </p:cNvPr>
          <p:cNvPicPr>
            <a:picLocks noChangeAspect="1"/>
          </p:cNvPicPr>
          <p:nvPr/>
        </p:nvPicPr>
        <p:blipFill>
          <a:blip r:embed="rId2"/>
          <a:stretch>
            <a:fillRect/>
          </a:stretch>
        </p:blipFill>
        <p:spPr>
          <a:xfrm>
            <a:off x="3074504" y="3275942"/>
            <a:ext cx="5333642" cy="3035958"/>
          </a:xfrm>
          <a:prstGeom prst="rect">
            <a:avLst/>
          </a:prstGeom>
        </p:spPr>
      </p:pic>
    </p:spTree>
    <p:extLst>
      <p:ext uri="{BB962C8B-B14F-4D97-AF65-F5344CB8AC3E}">
        <p14:creationId xmlns:p14="http://schemas.microsoft.com/office/powerpoint/2010/main" val="1155516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8F160-5054-4394-82E8-94279157CADE}"/>
              </a:ext>
            </a:extLst>
          </p:cNvPr>
          <p:cNvSpPr>
            <a:spLocks noGrp="1"/>
          </p:cNvSpPr>
          <p:nvPr>
            <p:ph type="title"/>
          </p:nvPr>
        </p:nvSpPr>
        <p:spPr/>
        <p:txBody>
          <a:bodyPr/>
          <a:lstStyle/>
          <a:p>
            <a:r>
              <a:rPr lang="en-US" b="1" dirty="0">
                <a:latin typeface="Montserrat" panose="00000500000000000000" pitchFamily="2" charset="0"/>
              </a:rPr>
              <a:t>Data preprocessing</a:t>
            </a:r>
            <a:endParaRPr lang="en-US" dirty="0">
              <a:latin typeface="Montserrat" panose="00000500000000000000" pitchFamily="2" charset="0"/>
            </a:endParaRPr>
          </a:p>
        </p:txBody>
      </p:sp>
      <p:sp>
        <p:nvSpPr>
          <p:cNvPr id="3" name="Content Placeholder 2">
            <a:extLst>
              <a:ext uri="{FF2B5EF4-FFF2-40B4-BE49-F238E27FC236}">
                <a16:creationId xmlns:a16="http://schemas.microsoft.com/office/drawing/2014/main" id="{45CBE8C8-A4FF-40DA-84AC-B7AC4CC73CEB}"/>
              </a:ext>
            </a:extLst>
          </p:cNvPr>
          <p:cNvSpPr>
            <a:spLocks noGrp="1"/>
          </p:cNvSpPr>
          <p:nvPr>
            <p:ph idx="1"/>
          </p:nvPr>
        </p:nvSpPr>
        <p:spPr/>
        <p:txBody>
          <a:bodyPr>
            <a:normAutofit/>
          </a:bodyPr>
          <a:lstStyle/>
          <a:p>
            <a:pPr marL="0" indent="0">
              <a:buNone/>
            </a:pPr>
            <a:r>
              <a:rPr lang="en-US" sz="2400" dirty="0">
                <a:latin typeface="Montserrat" panose="00000500000000000000" pitchFamily="2" charset="0"/>
              </a:rPr>
              <a:t>From the table below we can that there are some value of the Neighborhood is empty. There are 3 ways we can handle with them, but it is discrete data we cannot find the average of them or set them to zero. We can do just only drop them down.</a:t>
            </a:r>
          </a:p>
        </p:txBody>
      </p:sp>
      <p:sp>
        <p:nvSpPr>
          <p:cNvPr id="4" name="Rectangle 3">
            <a:extLst>
              <a:ext uri="{FF2B5EF4-FFF2-40B4-BE49-F238E27FC236}">
                <a16:creationId xmlns:a16="http://schemas.microsoft.com/office/drawing/2014/main" id="{739F2C2A-4939-4B0B-835C-6A4D71F0A6D0}"/>
              </a:ext>
            </a:extLst>
          </p:cNvPr>
          <p:cNvSpPr/>
          <p:nvPr/>
        </p:nvSpPr>
        <p:spPr>
          <a:xfrm>
            <a:off x="0" y="484567"/>
            <a:ext cx="278296" cy="1086678"/>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CA74676C-9CC2-4E98-A7BA-F65C16714E77}"/>
              </a:ext>
            </a:extLst>
          </p:cNvPr>
          <p:cNvCxnSpPr/>
          <p:nvPr/>
        </p:nvCxnSpPr>
        <p:spPr>
          <a:xfrm>
            <a:off x="424070" y="1571245"/>
            <a:ext cx="1134386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82E6B889-A9BE-4C13-B8F8-1DF63E926175}"/>
              </a:ext>
            </a:extLst>
          </p:cNvPr>
          <p:cNvPicPr>
            <a:picLocks noChangeAspect="1"/>
          </p:cNvPicPr>
          <p:nvPr/>
        </p:nvPicPr>
        <p:blipFill>
          <a:blip r:embed="rId2"/>
          <a:stretch>
            <a:fillRect/>
          </a:stretch>
        </p:blipFill>
        <p:spPr>
          <a:xfrm>
            <a:off x="838200" y="3676937"/>
            <a:ext cx="5403574" cy="1810003"/>
          </a:xfrm>
          <a:prstGeom prst="rect">
            <a:avLst/>
          </a:prstGeom>
        </p:spPr>
      </p:pic>
      <p:pic>
        <p:nvPicPr>
          <p:cNvPr id="8" name="Picture 7">
            <a:extLst>
              <a:ext uri="{FF2B5EF4-FFF2-40B4-BE49-F238E27FC236}">
                <a16:creationId xmlns:a16="http://schemas.microsoft.com/office/drawing/2014/main" id="{79F0D485-E0FD-471A-8919-E65BCC70ACF3}"/>
              </a:ext>
            </a:extLst>
          </p:cNvPr>
          <p:cNvPicPr>
            <a:picLocks noChangeAspect="1"/>
          </p:cNvPicPr>
          <p:nvPr/>
        </p:nvPicPr>
        <p:blipFill>
          <a:blip r:embed="rId3"/>
          <a:stretch>
            <a:fillRect/>
          </a:stretch>
        </p:blipFill>
        <p:spPr>
          <a:xfrm>
            <a:off x="7028726" y="3734095"/>
            <a:ext cx="4439270" cy="1752845"/>
          </a:xfrm>
          <a:prstGeom prst="rect">
            <a:avLst/>
          </a:prstGeom>
        </p:spPr>
      </p:pic>
    </p:spTree>
    <p:extLst>
      <p:ext uri="{BB962C8B-B14F-4D97-AF65-F5344CB8AC3E}">
        <p14:creationId xmlns:p14="http://schemas.microsoft.com/office/powerpoint/2010/main" val="1679890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8F160-5054-4394-82E8-94279157CADE}"/>
              </a:ext>
            </a:extLst>
          </p:cNvPr>
          <p:cNvSpPr>
            <a:spLocks noGrp="1"/>
          </p:cNvSpPr>
          <p:nvPr>
            <p:ph type="title"/>
          </p:nvPr>
        </p:nvSpPr>
        <p:spPr/>
        <p:txBody>
          <a:bodyPr/>
          <a:lstStyle/>
          <a:p>
            <a:r>
              <a:rPr lang="en-US" b="1" dirty="0">
                <a:latin typeface="Montserrat" panose="00000500000000000000" pitchFamily="2" charset="0"/>
              </a:rPr>
              <a:t>Modeling</a:t>
            </a:r>
            <a:endParaRPr lang="en-US" dirty="0">
              <a:latin typeface="Montserrat" panose="00000500000000000000" pitchFamily="2" charset="0"/>
            </a:endParaRPr>
          </a:p>
        </p:txBody>
      </p:sp>
      <p:sp>
        <p:nvSpPr>
          <p:cNvPr id="3" name="Content Placeholder 2">
            <a:extLst>
              <a:ext uri="{FF2B5EF4-FFF2-40B4-BE49-F238E27FC236}">
                <a16:creationId xmlns:a16="http://schemas.microsoft.com/office/drawing/2014/main" id="{45CBE8C8-A4FF-40DA-84AC-B7AC4CC73CEB}"/>
              </a:ext>
            </a:extLst>
          </p:cNvPr>
          <p:cNvSpPr>
            <a:spLocks noGrp="1"/>
          </p:cNvSpPr>
          <p:nvPr>
            <p:ph idx="1"/>
          </p:nvPr>
        </p:nvSpPr>
        <p:spPr/>
        <p:txBody>
          <a:bodyPr>
            <a:normAutofit/>
          </a:bodyPr>
          <a:lstStyle/>
          <a:p>
            <a:pPr marL="0" indent="0">
              <a:buNone/>
            </a:pPr>
            <a:r>
              <a:rPr lang="en-US" sz="2400" dirty="0">
                <a:latin typeface="Montserrat" panose="00000500000000000000" pitchFamily="2" charset="0"/>
              </a:rPr>
              <a:t>After the data is preprocessed. We can use KNN find the cluster of the data.</a:t>
            </a:r>
          </a:p>
        </p:txBody>
      </p:sp>
      <p:sp>
        <p:nvSpPr>
          <p:cNvPr id="4" name="Rectangle 3">
            <a:extLst>
              <a:ext uri="{FF2B5EF4-FFF2-40B4-BE49-F238E27FC236}">
                <a16:creationId xmlns:a16="http://schemas.microsoft.com/office/drawing/2014/main" id="{739F2C2A-4939-4B0B-835C-6A4D71F0A6D0}"/>
              </a:ext>
            </a:extLst>
          </p:cNvPr>
          <p:cNvSpPr/>
          <p:nvPr/>
        </p:nvSpPr>
        <p:spPr>
          <a:xfrm>
            <a:off x="0" y="484567"/>
            <a:ext cx="278296" cy="1086678"/>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CA74676C-9CC2-4E98-A7BA-F65C16714E77}"/>
              </a:ext>
            </a:extLst>
          </p:cNvPr>
          <p:cNvCxnSpPr/>
          <p:nvPr/>
        </p:nvCxnSpPr>
        <p:spPr>
          <a:xfrm>
            <a:off x="424070" y="1571245"/>
            <a:ext cx="1134386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61D1E105-B406-4434-A41D-363E416BCE6A}"/>
              </a:ext>
            </a:extLst>
          </p:cNvPr>
          <p:cNvPicPr>
            <a:picLocks noChangeAspect="1"/>
          </p:cNvPicPr>
          <p:nvPr/>
        </p:nvPicPr>
        <p:blipFill>
          <a:blip r:embed="rId2"/>
          <a:stretch>
            <a:fillRect/>
          </a:stretch>
        </p:blipFill>
        <p:spPr>
          <a:xfrm>
            <a:off x="1531237" y="2896808"/>
            <a:ext cx="9129526" cy="1935528"/>
          </a:xfrm>
          <a:prstGeom prst="rect">
            <a:avLst/>
          </a:prstGeom>
        </p:spPr>
      </p:pic>
    </p:spTree>
    <p:extLst>
      <p:ext uri="{BB962C8B-B14F-4D97-AF65-F5344CB8AC3E}">
        <p14:creationId xmlns:p14="http://schemas.microsoft.com/office/powerpoint/2010/main" val="684603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8F160-5054-4394-82E8-94279157CADE}"/>
              </a:ext>
            </a:extLst>
          </p:cNvPr>
          <p:cNvSpPr>
            <a:spLocks noGrp="1"/>
          </p:cNvSpPr>
          <p:nvPr>
            <p:ph type="title"/>
          </p:nvPr>
        </p:nvSpPr>
        <p:spPr/>
        <p:txBody>
          <a:bodyPr/>
          <a:lstStyle/>
          <a:p>
            <a:r>
              <a:rPr lang="en-US" b="1" dirty="0">
                <a:latin typeface="Montserrat" panose="00000500000000000000" pitchFamily="2" charset="0"/>
              </a:rPr>
              <a:t>Conclusion</a:t>
            </a:r>
            <a:endParaRPr lang="en-US" dirty="0">
              <a:latin typeface="Montserrat" panose="00000500000000000000" pitchFamily="2" charset="0"/>
            </a:endParaRPr>
          </a:p>
        </p:txBody>
      </p:sp>
      <p:sp>
        <p:nvSpPr>
          <p:cNvPr id="3" name="Content Placeholder 2">
            <a:extLst>
              <a:ext uri="{FF2B5EF4-FFF2-40B4-BE49-F238E27FC236}">
                <a16:creationId xmlns:a16="http://schemas.microsoft.com/office/drawing/2014/main" id="{45CBE8C8-A4FF-40DA-84AC-B7AC4CC73CEB}"/>
              </a:ext>
            </a:extLst>
          </p:cNvPr>
          <p:cNvSpPr>
            <a:spLocks noGrp="1"/>
          </p:cNvSpPr>
          <p:nvPr>
            <p:ph idx="1"/>
          </p:nvPr>
        </p:nvSpPr>
        <p:spPr/>
        <p:txBody>
          <a:bodyPr>
            <a:normAutofit/>
          </a:bodyPr>
          <a:lstStyle/>
          <a:p>
            <a:pPr marL="0" indent="0">
              <a:buNone/>
            </a:pPr>
            <a:r>
              <a:rPr lang="en-US" sz="2400" dirty="0">
                <a:latin typeface="Montserrat" panose="00000500000000000000" pitchFamily="2" charset="0"/>
              </a:rPr>
              <a:t>In this project, through the KNN algorithms. We can find the cluster of the data into 3 groups.</a:t>
            </a:r>
          </a:p>
        </p:txBody>
      </p:sp>
      <p:sp>
        <p:nvSpPr>
          <p:cNvPr id="4" name="Rectangle 3">
            <a:extLst>
              <a:ext uri="{FF2B5EF4-FFF2-40B4-BE49-F238E27FC236}">
                <a16:creationId xmlns:a16="http://schemas.microsoft.com/office/drawing/2014/main" id="{739F2C2A-4939-4B0B-835C-6A4D71F0A6D0}"/>
              </a:ext>
            </a:extLst>
          </p:cNvPr>
          <p:cNvSpPr/>
          <p:nvPr/>
        </p:nvSpPr>
        <p:spPr>
          <a:xfrm>
            <a:off x="0" y="484567"/>
            <a:ext cx="278296" cy="1086678"/>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CA74676C-9CC2-4E98-A7BA-F65C16714E77}"/>
              </a:ext>
            </a:extLst>
          </p:cNvPr>
          <p:cNvCxnSpPr/>
          <p:nvPr/>
        </p:nvCxnSpPr>
        <p:spPr>
          <a:xfrm>
            <a:off x="424070" y="1571245"/>
            <a:ext cx="1134386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1251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DECA4-D6AE-4C20-A0A9-22E82B53162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F7FB7B-D6DF-4EC4-B488-4361A9F42C64}"/>
              </a:ext>
            </a:extLst>
          </p:cNvPr>
          <p:cNvSpPr>
            <a:spLocks noGrp="1"/>
          </p:cNvSpPr>
          <p:nvPr>
            <p:ph idx="1"/>
          </p:nvPr>
        </p:nvSpPr>
        <p:spPr>
          <a:xfrm>
            <a:off x="838200" y="2610677"/>
            <a:ext cx="10515600" cy="3566285"/>
          </a:xfrm>
        </p:spPr>
        <p:txBody>
          <a:bodyPr>
            <a:normAutofit/>
          </a:bodyPr>
          <a:lstStyle/>
          <a:p>
            <a:pPr marL="0" indent="0" algn="ctr">
              <a:buNone/>
            </a:pPr>
            <a:r>
              <a:rPr lang="en-US" sz="8000" dirty="0">
                <a:latin typeface="Montserrat" panose="00000500000000000000" pitchFamily="2" charset="0"/>
              </a:rPr>
              <a:t>Thank you</a:t>
            </a:r>
          </a:p>
        </p:txBody>
      </p:sp>
    </p:spTree>
    <p:extLst>
      <p:ext uri="{BB962C8B-B14F-4D97-AF65-F5344CB8AC3E}">
        <p14:creationId xmlns:p14="http://schemas.microsoft.com/office/powerpoint/2010/main" val="19419169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174</Words>
  <Application>Microsoft Office PowerPoint</Application>
  <PresentationFormat>Widescreen</PresentationFormat>
  <Paragraphs>18</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Montserrat</vt:lpstr>
      <vt:lpstr>Calibri Light</vt:lpstr>
      <vt:lpstr>Calibri</vt:lpstr>
      <vt:lpstr>Arial</vt:lpstr>
      <vt:lpstr>Office Theme</vt:lpstr>
      <vt:lpstr>Analyzing Median House Prices and School Ratings for Scarborough Canada for Immigrants  Applied Data Science Capstone IBM Data Science Professional Certificate </vt:lpstr>
      <vt:lpstr>Problem</vt:lpstr>
      <vt:lpstr>Algorithm</vt:lpstr>
      <vt:lpstr>Algorithm</vt:lpstr>
      <vt:lpstr>Data requirement</vt:lpstr>
      <vt:lpstr>Data preprocessing</vt:lpstr>
      <vt:lpstr>Modeling</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Median House Prices and School Ratings for Scarborough Canada for Immigrants  Applied Data Science Capstone IBM Data Science Professional Certificate</dc:title>
  <dc:creator>Nuti Taynawa</dc:creator>
  <cp:lastModifiedBy>Nuti Taynawa</cp:lastModifiedBy>
  <cp:revision>3</cp:revision>
  <dcterms:created xsi:type="dcterms:W3CDTF">2020-04-23T16:33:20Z</dcterms:created>
  <dcterms:modified xsi:type="dcterms:W3CDTF">2020-04-23T16:55:49Z</dcterms:modified>
</cp:coreProperties>
</file>

<file path=docProps/thumbnail.jpeg>
</file>